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9" r:id="rId4"/>
    <p:sldId id="266" r:id="rId5"/>
    <p:sldId id="260" r:id="rId6"/>
    <p:sldId id="258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9"/>
    <p:restoredTop sz="94627"/>
  </p:normalViewPr>
  <p:slideViewPr>
    <p:cSldViewPr snapToGrid="0" snapToObjects="1">
      <p:cViewPr varScale="1">
        <p:scale>
          <a:sx n="83" d="100"/>
          <a:sy n="83" d="100"/>
        </p:scale>
        <p:origin x="20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70047-33BD-0E40-864F-95310AA39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EEAF1-F1D2-034F-99E6-8791FEECE6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D2E58-AB20-7B46-9F68-ADD7B3F26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6F2-21A1-0F4C-BB42-49B7257B6491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E055B-2410-8B43-A29C-51C35E4D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49A23-2090-1345-A3D0-EF27C1DC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6D48-1725-C241-92C1-AD3264F35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75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490B4-C388-BF4E-AB32-EF2FF4DC1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EC56FB-E601-8741-A19C-9DD5312D1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7BD0-5984-2541-961A-7C35358C4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6F2-21A1-0F4C-BB42-49B7257B6491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C9DCB-D48A-2C4B-A3F0-ED53945EF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7DB1D-2630-E149-B225-CAA6FD7B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6D48-1725-C241-92C1-AD3264F35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8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E0038A-0313-324E-B9F1-868756C55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6957D-5419-6640-8B72-1D454938D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124D4-E1BD-C543-B22F-9BE4E1693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6F2-21A1-0F4C-BB42-49B7257B6491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F657-3F42-D441-A1B5-2D6C24D34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027E-8EE7-A24A-8B13-A5CBD21E4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6D48-1725-C241-92C1-AD3264F35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0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F270-7B99-9E49-9A49-1EF476F57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B94DC-634C-E343-BED3-02D023A0B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53ED5-2254-3343-BCF6-C45327E03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6F2-21A1-0F4C-BB42-49B7257B6491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ADCBC-24C0-344D-9A5E-C08B5305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73EBF-60F1-4E48-A04B-26F7CBCF1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6D48-1725-C241-92C1-AD3264F35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09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EE28D-6424-754D-A67E-F97316EE3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9F908-8F97-8840-AB08-432EBC084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85775-C7FD-9A40-BAA8-7A04D0007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6F2-21A1-0F4C-BB42-49B7257B6491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483DD-5803-E24A-8112-D4E79700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89B1F-C858-C14D-BCF8-4A5EEFD8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6D48-1725-C241-92C1-AD3264F35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73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E1DCB-4652-954A-8B75-2CBC50595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394A2-C46E-3148-83FF-7358BEF96D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B18AF-E0B5-B043-9C58-7A30EB3FF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81BF1-71A0-1C4F-8126-88A22642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6F2-21A1-0F4C-BB42-49B7257B6491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FAF94-B13F-F940-8C62-AD4FB8847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61CA7-8EF3-2043-A768-894174BC1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6D48-1725-C241-92C1-AD3264F35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90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5CE1-33B5-924B-B5F2-A82948D9C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D7BAA-76D6-1D49-8CEE-F0B000272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45C43-514A-B44A-B3AF-643D67A74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CA6A54-EA99-BA4F-B3E7-A60A6D832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57888C-2E26-A44E-8D1C-E8AF5E8FE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05F0DB-9860-1A47-8E34-8E00442B7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6F2-21A1-0F4C-BB42-49B7257B6491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4B0CCB-1184-B64B-B245-2BB16F370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62B71-5BDA-3E49-99B6-B50750F9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6D48-1725-C241-92C1-AD3264F35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28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4FB46-3A92-6345-A96B-3EDB6136E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F31C5D-ED9A-8745-BDFB-457430FD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6F2-21A1-0F4C-BB42-49B7257B6491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5BFD4-4727-BD42-AF2D-67990BD29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60834-2FCC-0F46-AF88-0B69B7066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6D48-1725-C241-92C1-AD3264F35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08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ABC5D0-C391-D34A-B670-6FAB68180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6F2-21A1-0F4C-BB42-49B7257B6491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10589-2E0F-8C41-B38E-7C199459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563A5-4037-4341-9F7E-4ED3DE5B3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6D48-1725-C241-92C1-AD3264F35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94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F9901-3C30-3846-8A0E-569D4B5A4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F223C-8478-374E-A8D7-48BD1C893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70197-FE13-E244-B193-166022934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24F37-5A3D-E149-ADEF-A52BE4FFA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6F2-21A1-0F4C-BB42-49B7257B6491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ECE87-80C1-6542-8ED2-27539D90D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251AC-C787-6647-8D4D-0AC181E32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6D48-1725-C241-92C1-AD3264F35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7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6B3D7-0A28-5D45-9E22-FDBE3C27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3232FB-70E9-2440-9679-730EA8231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E37989-2F08-C241-9699-8033DCA5F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B0613-D835-8349-B159-C62B59A6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86F2-21A1-0F4C-BB42-49B7257B6491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28F2A-6409-2E42-B60B-C0118688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257BF-021D-DF42-8D32-0AB4FA96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6D48-1725-C241-92C1-AD3264F35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2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5D24E-677E-014D-A1D3-63BA6EAD0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AD8BD-A425-EC45-BCDD-D11809C23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4934C-F041-4347-9624-A0D32205A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86F2-21A1-0F4C-BB42-49B7257B6491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0F2AA-7F67-E34A-891C-B90F0BA27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4B008-36B9-E04F-B4BA-30BA7095F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06D48-1725-C241-92C1-AD3264F35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60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person&#10;&#10;Description automatically generated">
            <a:extLst>
              <a:ext uri="{FF2B5EF4-FFF2-40B4-BE49-F238E27FC236}">
                <a16:creationId xmlns:a16="http://schemas.microsoft.com/office/drawing/2014/main" id="{4A19E7FE-CC74-1046-87F0-D41A25CF4B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35"/>
          <a:stretch/>
        </p:blipFill>
        <p:spPr>
          <a:xfrm rot="5400000">
            <a:off x="6196931" y="913731"/>
            <a:ext cx="6908800" cy="5081337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41BADDA-36B7-D149-B43A-977C6CCF1E81}"/>
              </a:ext>
            </a:extLst>
          </p:cNvPr>
          <p:cNvSpPr txBox="1">
            <a:spLocks/>
          </p:cNvSpPr>
          <p:nvPr/>
        </p:nvSpPr>
        <p:spPr>
          <a:xfrm>
            <a:off x="330199" y="372837"/>
            <a:ext cx="6114143" cy="305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Grandview" panose="020B0502040204020203" pitchFamily="34" charset="0"/>
              </a:rPr>
              <a:t>“Effective social justice advocacy: </a:t>
            </a:r>
          </a:p>
          <a:p>
            <a:r>
              <a:rPr lang="en-GB" sz="2800" dirty="0">
                <a:latin typeface="Grandview" panose="020B0502040204020203" pitchFamily="34" charset="0"/>
              </a:rPr>
              <a:t>a theory of change framework</a:t>
            </a:r>
          </a:p>
          <a:p>
            <a:r>
              <a:rPr lang="en-GB" sz="2800" dirty="0">
                <a:latin typeface="Grandview" panose="020B0502040204020203" pitchFamily="34" charset="0"/>
              </a:rPr>
              <a:t>for assessing progress”</a:t>
            </a:r>
          </a:p>
          <a:p>
            <a:endParaRPr lang="en-GB" sz="2800" dirty="0">
              <a:latin typeface="Grandview" panose="020B0502040204020203" pitchFamily="34" charset="0"/>
            </a:endParaRPr>
          </a:p>
          <a:p>
            <a:r>
              <a:rPr lang="en-GB" sz="2800" dirty="0">
                <a:latin typeface="Grandview" panose="020B0502040204020203" pitchFamily="34" charset="0"/>
              </a:rPr>
              <a:t>Barbara Klugman </a:t>
            </a:r>
          </a:p>
          <a:p>
            <a:r>
              <a:rPr lang="en-GB" sz="2800" dirty="0">
                <a:latin typeface="Grandview" panose="020B0502040204020203" pitchFamily="34" charset="0"/>
              </a:rPr>
              <a:t>RHM 19 (38) 2011</a:t>
            </a:r>
          </a:p>
          <a:p>
            <a:endParaRPr lang="en-GB" sz="2800" dirty="0">
              <a:latin typeface="Grandview" panose="020B0502040204020203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8004F80-A311-9D4D-B3F0-F16C026A1642}"/>
              </a:ext>
            </a:extLst>
          </p:cNvPr>
          <p:cNvSpPr txBox="1">
            <a:spLocks/>
          </p:cNvSpPr>
          <p:nvPr/>
        </p:nvSpPr>
        <p:spPr>
          <a:xfrm>
            <a:off x="330198" y="3549315"/>
            <a:ext cx="6467644" cy="28514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800" dirty="0">
              <a:solidFill>
                <a:schemeClr val="bg1"/>
              </a:solidFill>
              <a:latin typeface="Grandview" panose="020B0502040204020203" pitchFamily="34" charset="0"/>
            </a:endParaRPr>
          </a:p>
          <a:p>
            <a:r>
              <a:rPr lang="en-GB" sz="4000" dirty="0">
                <a:solidFill>
                  <a:schemeClr val="bg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reflections on the terrain </a:t>
            </a:r>
          </a:p>
          <a:p>
            <a:r>
              <a:rPr lang="en-GB" sz="4000" dirty="0">
                <a:solidFill>
                  <a:schemeClr val="bg1"/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its publication in 2011</a:t>
            </a:r>
          </a:p>
          <a:p>
            <a:endParaRPr lang="en-GB" sz="4000" dirty="0">
              <a:solidFill>
                <a:schemeClr val="bg1"/>
              </a:solidFill>
              <a:latin typeface="Grandview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19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410DA9-4540-5B4B-AC3A-680C320B4E07}"/>
              </a:ext>
            </a:extLst>
          </p:cNvPr>
          <p:cNvSpPr/>
          <p:nvPr/>
        </p:nvSpPr>
        <p:spPr>
          <a:xfrm>
            <a:off x="0" y="0"/>
            <a:ext cx="12192000" cy="14522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678643-5889-5647-9CC8-F5086EE69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656" y="230689"/>
            <a:ext cx="11268576" cy="1325563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Shift in advocacy groups’ thinking on evaluating advocacy, from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32EFEF9-62C0-B240-BF36-DA6D381920CA}"/>
              </a:ext>
            </a:extLst>
          </p:cNvPr>
          <p:cNvSpPr txBox="1">
            <a:spLocks/>
          </p:cNvSpPr>
          <p:nvPr/>
        </p:nvSpPr>
        <p:spPr>
          <a:xfrm>
            <a:off x="1383632" y="1786941"/>
            <a:ext cx="10515600" cy="4625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Wingdings" pitchFamily="2" charset="2"/>
              <a:buChar char="Ø"/>
            </a:pPr>
            <a:r>
              <a:rPr lang="en-GB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“advocacy takes place in complex systems </a:t>
            </a:r>
          </a:p>
          <a:p>
            <a:pPr marL="685800" indent="-685800">
              <a:buFont typeface="Wingdings" pitchFamily="2" charset="2"/>
              <a:buChar char="Ø"/>
            </a:pPr>
            <a:endParaRPr lang="en-GB" sz="3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… it’s impossible to evaluate”</a:t>
            </a:r>
          </a:p>
          <a:p>
            <a:endParaRPr lang="en-GB" sz="3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</a:p>
          <a:p>
            <a:endParaRPr lang="en-GB" sz="3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indent="-685800">
              <a:buFont typeface="Wingdings" pitchFamily="2" charset="2"/>
              <a:buChar char="Ø"/>
            </a:pPr>
            <a:r>
              <a:rPr lang="en-GB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“evaluation is key to strategising ….                 </a:t>
            </a:r>
          </a:p>
          <a:p>
            <a:r>
              <a:rPr lang="en-GB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</a:p>
          <a:p>
            <a:r>
              <a:rPr lang="en-GB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it supports emergent learning”</a:t>
            </a:r>
          </a:p>
          <a:p>
            <a:pPr marL="685800" indent="-685800">
              <a:buFont typeface="Wingdings" pitchFamily="2" charset="2"/>
              <a:buChar char="Ø"/>
            </a:pPr>
            <a:endParaRPr lang="en-GB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5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CA8AB6-077C-CB44-9D8D-20114609A9E5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1FEA7-33DC-E045-93FF-8947C67494DA}"/>
              </a:ext>
            </a:extLst>
          </p:cNvPr>
          <p:cNvSpPr txBox="1"/>
          <p:nvPr/>
        </p:nvSpPr>
        <p:spPr>
          <a:xfrm>
            <a:off x="471487" y="121028"/>
            <a:ext cx="11615738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600" dirty="0">
                <a:solidFill>
                  <a:schemeClr val="bg1"/>
                </a:solidFill>
              </a:rPr>
              <a:t>Participation as the essential dimension of learning – for evaluation to be </a:t>
            </a:r>
            <a:r>
              <a:rPr lang="en-GB" sz="4600" b="1" dirty="0">
                <a:solidFill>
                  <a:schemeClr val="bg1"/>
                </a:solidFill>
              </a:rPr>
              <a:t>useful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325632-38EE-244D-862A-6E126CA44F75}"/>
              </a:ext>
            </a:extLst>
          </p:cNvPr>
          <p:cNvSpPr txBox="1"/>
          <p:nvPr/>
        </p:nvSpPr>
        <p:spPr>
          <a:xfrm>
            <a:off x="670044" y="2582886"/>
            <a:ext cx="4676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28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putting agency and meaningfulness at the core of ‘social learning spaces’"</a:t>
            </a:r>
          </a:p>
        </p:txBody>
      </p:sp>
      <p:pic>
        <p:nvPicPr>
          <p:cNvPr id="9" name="Picture 8" descr="A cartoon of people around a campfire&#10;&#10;Description automatically generated">
            <a:extLst>
              <a:ext uri="{FF2B5EF4-FFF2-40B4-BE49-F238E27FC236}">
                <a16:creationId xmlns:a16="http://schemas.microsoft.com/office/drawing/2014/main" id="{74F1CE94-2065-D948-AAD5-38D0BE488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8235" y="1780939"/>
            <a:ext cx="6223765" cy="4319784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439568E3-FF93-0046-8715-011F43E5A1BE}"/>
              </a:ext>
            </a:extLst>
          </p:cNvPr>
          <p:cNvSpPr/>
          <p:nvPr/>
        </p:nvSpPr>
        <p:spPr>
          <a:xfrm>
            <a:off x="5882886" y="5654842"/>
            <a:ext cx="396470" cy="4458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492957-44D9-E547-BB0D-D5116FD4DA81}"/>
              </a:ext>
            </a:extLst>
          </p:cNvPr>
          <p:cNvSpPr txBox="1"/>
          <p:nvPr/>
        </p:nvSpPr>
        <p:spPr>
          <a:xfrm>
            <a:off x="5968235" y="6100723"/>
            <a:ext cx="5810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www.animatorisland.com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/story-101-why-do-we-tell-stories/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BCB994-97B9-6C42-8A54-EF5E2B4ECD75}"/>
              </a:ext>
            </a:extLst>
          </p:cNvPr>
          <p:cNvSpPr txBox="1"/>
          <p:nvPr/>
        </p:nvSpPr>
        <p:spPr>
          <a:xfrm>
            <a:off x="670043" y="4239424"/>
            <a:ext cx="5212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Wenger-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Trayner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&amp; B (2020)</a:t>
            </a: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65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CA8AB6-077C-CB44-9D8D-20114609A9E5}"/>
              </a:ext>
            </a:extLst>
          </p:cNvPr>
          <p:cNvSpPr/>
          <p:nvPr/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F1FEA7-33DC-E045-93FF-8947C67494DA}"/>
              </a:ext>
            </a:extLst>
          </p:cNvPr>
          <p:cNvSpPr txBox="1"/>
          <p:nvPr/>
        </p:nvSpPr>
        <p:spPr>
          <a:xfrm>
            <a:off x="471487" y="121028"/>
            <a:ext cx="1161573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600" dirty="0">
                <a:solidFill>
                  <a:schemeClr val="bg1"/>
                </a:solidFill>
              </a:rPr>
              <a:t>Increased use of outcomes-oriented evaluation approaches and attention to causal </a:t>
            </a:r>
            <a:r>
              <a:rPr lang="en-GB" sz="4800" dirty="0">
                <a:solidFill>
                  <a:schemeClr val="bg1"/>
                </a:solidFill>
              </a:rPr>
              <a:t>pathways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325632-38EE-244D-862A-6E126CA44F75}"/>
              </a:ext>
            </a:extLst>
          </p:cNvPr>
          <p:cNvSpPr txBox="1"/>
          <p:nvPr/>
        </p:nvSpPr>
        <p:spPr>
          <a:xfrm>
            <a:off x="2149928" y="2476798"/>
            <a:ext cx="69820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28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done well, causal analysis can lift up and leverage the power of stories, lived experiences, and multiple ways of knowing.”</a:t>
            </a:r>
          </a:p>
          <a:p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Grandview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Lynn, </a:t>
            </a:r>
            <a:r>
              <a:rPr lang="en-GB" sz="2800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Stachowiak</a:t>
            </a:r>
            <a:r>
              <a:rPr lang="en-GB" sz="2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Grandview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Coffman (2021)</a:t>
            </a:r>
            <a:endParaRPr lang="en-GB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9568E3-FF93-0046-8715-011F43E5A1BE}"/>
              </a:ext>
            </a:extLst>
          </p:cNvPr>
          <p:cNvSpPr/>
          <p:nvPr/>
        </p:nvSpPr>
        <p:spPr>
          <a:xfrm>
            <a:off x="5882886" y="5654842"/>
            <a:ext cx="396470" cy="4458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39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B5EF0-81E6-EF4B-83C0-F59E1CCD3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84" y="3214198"/>
            <a:ext cx="10515600" cy="230832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Interest in equity-focused evaluation; feminist evaluation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(Equitable Evaluation Initiative,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Dossa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al 2023,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Podems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2018)</a:t>
            </a:r>
          </a:p>
          <a:p>
            <a:pPr>
              <a:buFont typeface="Wingdings" pitchFamily="2" charset="2"/>
              <a:buChar char="Ø"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Guidance in articulating principles in ways that are evaluable  – 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(Patton 2018) 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61BD2A-F0C2-5F42-BE79-4278E7E07E9A}"/>
              </a:ext>
            </a:extLst>
          </p:cNvPr>
          <p:cNvSpPr/>
          <p:nvPr/>
        </p:nvSpPr>
        <p:spPr>
          <a:xfrm>
            <a:off x="0" y="-1"/>
            <a:ext cx="12192000" cy="24896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3DF6FF-9580-E74D-9CBD-A845E48B7CF3}"/>
              </a:ext>
            </a:extLst>
          </p:cNvPr>
          <p:cNvSpPr txBox="1"/>
          <p:nvPr/>
        </p:nvSpPr>
        <p:spPr>
          <a:xfrm>
            <a:off x="666750" y="181317"/>
            <a:ext cx="106870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Evaluating if and how well advocacy processes &amp; outcomes uphold social justice principles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638336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F9DEC3D-42D3-874F-BFE2-A5EACB2AFAC9}"/>
              </a:ext>
            </a:extLst>
          </p:cNvPr>
          <p:cNvSpPr txBox="1"/>
          <p:nvPr/>
        </p:nvSpPr>
        <p:spPr>
          <a:xfrm>
            <a:off x="244642" y="98618"/>
            <a:ext cx="609361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Shifts in funders’ approaches</a:t>
            </a:r>
            <a:endParaRPr lang="en-GB" sz="4800" dirty="0"/>
          </a:p>
        </p:txBody>
      </p:sp>
      <p:pic>
        <p:nvPicPr>
          <p:cNvPr id="5" name="Content Placeholder 4" descr="A logo with text and a sun&#10;&#10;Description automatically generated with medium confidence">
            <a:extLst>
              <a:ext uri="{FF2B5EF4-FFF2-40B4-BE49-F238E27FC236}">
                <a16:creationId xmlns:a16="http://schemas.microsoft.com/office/drawing/2014/main" id="{B6DAA72A-4357-B542-8826-DB9207C76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756"/>
          <a:stretch/>
        </p:blipFill>
        <p:spPr>
          <a:xfrm>
            <a:off x="322729" y="2318527"/>
            <a:ext cx="4550734" cy="3052008"/>
          </a:xfr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57AEF3-1BFF-074A-A31C-6EC2C71F8D26}"/>
              </a:ext>
            </a:extLst>
          </p:cNvPr>
          <p:cNvSpPr txBox="1">
            <a:spLocks/>
          </p:cNvSpPr>
          <p:nvPr/>
        </p:nvSpPr>
        <p:spPr>
          <a:xfrm>
            <a:off x="5343482" y="1802370"/>
            <a:ext cx="6264443" cy="214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Towards trust-based philanthropy</a:t>
            </a:r>
          </a:p>
          <a:p>
            <a:pPr>
              <a:buFont typeface="Wingdings" pitchFamily="2" charset="2"/>
              <a:buChar char="Ø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Fostering local resourcing, building of agency and trust – supporting documentation and field learning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FFF9DF-51B5-BC45-B4B5-CCB1BDB564B3}"/>
              </a:ext>
            </a:extLst>
          </p:cNvPr>
          <p:cNvSpPr txBox="1">
            <a:spLocks/>
          </p:cNvSpPr>
          <p:nvPr/>
        </p:nvSpPr>
        <p:spPr>
          <a:xfrm>
            <a:off x="5454127" y="3981784"/>
            <a:ext cx="6895792" cy="15164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ZA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want our process to serve as collective spaces for shared learning that engage in a relational approach based on trust and mindfulness.” 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639ADE0-8F16-9B40-9EF7-E7F2B9CD7DF2}"/>
              </a:ext>
            </a:extLst>
          </p:cNvPr>
          <p:cNvSpPr txBox="1">
            <a:spLocks/>
          </p:cNvSpPr>
          <p:nvPr/>
        </p:nvSpPr>
        <p:spPr>
          <a:xfrm>
            <a:off x="5454127" y="5632223"/>
            <a:ext cx="6497619" cy="1127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ZA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Kamala </a:t>
            </a:r>
            <a:r>
              <a:rPr lang="en-ZA" dirty="0" err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Chandrakirana</a:t>
            </a:r>
            <a:r>
              <a:rPr lang="en-ZA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marL="0" indent="0">
              <a:buNone/>
            </a:pPr>
            <a:r>
              <a:rPr lang="en-ZA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Indonesia for Humanity (2022)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060856-C56D-C841-BD42-4AA101274C06}"/>
              </a:ext>
            </a:extLst>
          </p:cNvPr>
          <p:cNvSpPr/>
          <p:nvPr/>
        </p:nvSpPr>
        <p:spPr>
          <a:xfrm>
            <a:off x="0" y="0"/>
            <a:ext cx="12192000" cy="17686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EC889C-3AC3-5A40-9DAE-35F10D070398}"/>
              </a:ext>
            </a:extLst>
          </p:cNvPr>
          <p:cNvSpPr txBox="1"/>
          <p:nvPr/>
        </p:nvSpPr>
        <p:spPr>
          <a:xfrm>
            <a:off x="412375" y="467949"/>
            <a:ext cx="108723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Shifts in funders’ approaches to evaluation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95555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0DB46E-066B-7F41-9336-F00530537B7A}"/>
              </a:ext>
            </a:extLst>
          </p:cNvPr>
          <p:cNvSpPr/>
          <p:nvPr/>
        </p:nvSpPr>
        <p:spPr>
          <a:xfrm>
            <a:off x="0" y="0"/>
            <a:ext cx="12192000" cy="17686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8406E1-C71F-A144-A530-54402AE18770}"/>
              </a:ext>
            </a:extLst>
          </p:cNvPr>
          <p:cNvSpPr txBox="1">
            <a:spLocks/>
          </p:cNvSpPr>
          <p:nvPr/>
        </p:nvSpPr>
        <p:spPr>
          <a:xfrm>
            <a:off x="1219200" y="1768642"/>
            <a:ext cx="7914042" cy="46829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Moving away from pre-set indicators and a focus on what groups did (outputs) or guestimates of influence (# of beneficiaries)</a:t>
            </a:r>
          </a:p>
          <a:p>
            <a:pPr>
              <a:buFont typeface="Wingdings" pitchFamily="2" charset="2"/>
              <a:buChar char="Ø"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Towards learning from what changes groups (alone or with others) actually influenced (or did not influence) and why this is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Core funding enables institutionalisation of emergent learning processes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9DEC3D-42D3-874F-BFE2-A5EACB2AFAC9}"/>
              </a:ext>
            </a:extLst>
          </p:cNvPr>
          <p:cNvSpPr txBox="1"/>
          <p:nvPr/>
        </p:nvSpPr>
        <p:spPr>
          <a:xfrm>
            <a:off x="1219200" y="325695"/>
            <a:ext cx="10972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Shifts in funders’ approaches to evaluation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645778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F0DB46E-066B-7F41-9336-F00530537B7A}"/>
              </a:ext>
            </a:extLst>
          </p:cNvPr>
          <p:cNvSpPr/>
          <p:nvPr/>
        </p:nvSpPr>
        <p:spPr>
          <a:xfrm>
            <a:off x="0" y="0"/>
            <a:ext cx="12192000" cy="17686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E8406E1-C71F-A144-A530-54402AE18770}"/>
              </a:ext>
            </a:extLst>
          </p:cNvPr>
          <p:cNvSpPr txBox="1">
            <a:spLocks/>
          </p:cNvSpPr>
          <p:nvPr/>
        </p:nvSpPr>
        <p:spPr>
          <a:xfrm>
            <a:off x="1316018" y="3429000"/>
            <a:ext cx="7672137" cy="331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bklugman@mweb.co.za</a:t>
            </a: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+27720999644</a:t>
            </a:r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Cape Town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9DEC3D-42D3-874F-BFE2-A5EACB2AFAC9}"/>
              </a:ext>
            </a:extLst>
          </p:cNvPr>
          <p:cNvSpPr txBox="1"/>
          <p:nvPr/>
        </p:nvSpPr>
        <p:spPr>
          <a:xfrm>
            <a:off x="1219200" y="585955"/>
            <a:ext cx="89887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 Thank you!</a:t>
            </a:r>
            <a:endParaRPr lang="en-GB" sz="4800" dirty="0"/>
          </a:p>
        </p:txBody>
      </p:sp>
      <p:pic>
        <p:nvPicPr>
          <p:cNvPr id="3" name="Picture 2" descr="A purple and white logo&#10;&#10;Description automatically generated">
            <a:extLst>
              <a:ext uri="{FF2B5EF4-FFF2-40B4-BE49-F238E27FC236}">
                <a16:creationId xmlns:a16="http://schemas.microsoft.com/office/drawing/2014/main" id="{C528A908-B144-7047-AACC-05DFFC7C1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018" y="1896259"/>
            <a:ext cx="2411282" cy="241128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AA8DEC-B83B-644E-9EAF-24916ACB5867}"/>
              </a:ext>
            </a:extLst>
          </p:cNvPr>
          <p:cNvSpPr txBox="1"/>
          <p:nvPr/>
        </p:nvSpPr>
        <p:spPr>
          <a:xfrm>
            <a:off x="1316018" y="3429000"/>
            <a:ext cx="3274601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BARBARA KLUGMAN CONCEPTS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D70938-060A-094E-904B-6C690AFDFA9F}"/>
              </a:ext>
            </a:extLst>
          </p:cNvPr>
          <p:cNvCxnSpPr/>
          <p:nvPr/>
        </p:nvCxnSpPr>
        <p:spPr>
          <a:xfrm>
            <a:off x="1316018" y="3767554"/>
            <a:ext cx="27396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856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rbara Klugman Concept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A43A95"/>
      </a:accent1>
      <a:accent2>
        <a:srgbClr val="797979"/>
      </a:accent2>
      <a:accent3>
        <a:srgbClr val="0432FF"/>
      </a:accent3>
      <a:accent4>
        <a:srgbClr val="EAEAEA"/>
      </a:accent4>
      <a:accent5>
        <a:srgbClr val="009192"/>
      </a:accent5>
      <a:accent6>
        <a:srgbClr val="EAEAEA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362</Words>
  <Application>Microsoft Macintosh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Grandview</vt:lpstr>
      <vt:lpstr>Wingdings</vt:lpstr>
      <vt:lpstr>Office Theme</vt:lpstr>
      <vt:lpstr>PowerPoint Presentation</vt:lpstr>
      <vt:lpstr>Shift in advocacy groups’ thinking on evaluating advocacy, from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Klugman Klugman</dc:creator>
  <cp:lastModifiedBy>Barbara Klugman Klugman</cp:lastModifiedBy>
  <cp:revision>22</cp:revision>
  <dcterms:created xsi:type="dcterms:W3CDTF">2023-09-21T09:24:31Z</dcterms:created>
  <dcterms:modified xsi:type="dcterms:W3CDTF">2023-09-27T15:19:49Z</dcterms:modified>
</cp:coreProperties>
</file>