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9" r:id="rId2"/>
    <p:sldId id="511" r:id="rId3"/>
    <p:sldId id="503" r:id="rId4"/>
    <p:sldId id="510" r:id="rId5"/>
    <p:sldId id="4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E00"/>
    <a:srgbClr val="CFA407"/>
    <a:srgbClr val="404040"/>
    <a:srgbClr val="F7CA1C"/>
    <a:srgbClr val="5ABCC5"/>
    <a:srgbClr val="E65400"/>
    <a:srgbClr val="4E7F71"/>
    <a:srgbClr val="E6B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88939" autoAdjust="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0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Lemay\Downloads\SurveyResults_GranteeFundraisingReviewed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LucieHazelgrove-Plan\Documents\SRHR%20Financing%20project\AmplifyChange%20grant%20proportion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LucieHazelgrove-Plan\Documents\SRHR%20Financing%20project\AmplifyChange%20grant%20proportion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LucieHazelgrove-Plan\Documents\SRHR%20Financing%20project\AmplifyChange%20grant%20propor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40703349521251"/>
          <c:y val="5.0925925925925923E-2"/>
          <c:w val="0.62542521652408289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AllFinancers!$T$234</c:f>
              <c:strCache>
                <c:ptCount val="1"/>
                <c:pt idx="0">
                  <c:v>Percentage of funds raised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AllFinancers!$Q$235:$R$248</c:f>
              <c:multiLvlStrCache>
                <c:ptCount val="14"/>
                <c:lvl>
                  <c:pt idx="0">
                    <c:v>AmplifyChange</c:v>
                  </c:pt>
                  <c:pt idx="1">
                    <c:v>Multilateral donors</c:v>
                  </c:pt>
                  <c:pt idx="2">
                    <c:v>Bilateral donors</c:v>
                  </c:pt>
                  <c:pt idx="3">
                    <c:v>National gov</c:v>
                  </c:pt>
                  <c:pt idx="4">
                    <c:v>Local gov</c:v>
                  </c:pt>
                  <c:pt idx="5">
                    <c:v>Int Philanthropic</c:v>
                  </c:pt>
                  <c:pt idx="6">
                    <c:v>Local Philanthropic</c:v>
                  </c:pt>
                  <c:pt idx="7">
                    <c:v>Community donations</c:v>
                  </c:pt>
                  <c:pt idx="8">
                    <c:v>Donations in-kind</c:v>
                  </c:pt>
                  <c:pt idx="9">
                    <c:v>Social enterprise</c:v>
                  </c:pt>
                  <c:pt idx="10">
                    <c:v>Consultancy services</c:v>
                  </c:pt>
                  <c:pt idx="11">
                    <c:v>Membership dues</c:v>
                  </c:pt>
                  <c:pt idx="12">
                    <c:v>Crowdfunding</c:v>
                  </c:pt>
                  <c:pt idx="13">
                    <c:v>Workshops, Seminars and performances</c:v>
                  </c:pt>
                </c:lvl>
                <c:lvl>
                  <c:pt idx="0">
                    <c:v>Grants</c:v>
                  </c:pt>
                  <c:pt idx="7">
                    <c:v>Alternative sources</c:v>
                  </c:pt>
                </c:lvl>
              </c:multiLvlStrCache>
            </c:multiLvlStrRef>
          </c:cat>
          <c:val>
            <c:numRef>
              <c:f>AllFinancers!$T$235:$T$248</c:f>
              <c:numCache>
                <c:formatCode>0%</c:formatCode>
                <c:ptCount val="14"/>
                <c:pt idx="0">
                  <c:v>0.1621448078864195</c:v>
                </c:pt>
                <c:pt idx="1">
                  <c:v>0.15413052518393677</c:v>
                </c:pt>
                <c:pt idx="2">
                  <c:v>0.21264423912588068</c:v>
                </c:pt>
                <c:pt idx="3">
                  <c:v>0.10147300895277055</c:v>
                </c:pt>
                <c:pt idx="4">
                  <c:v>2.2608394561186647E-3</c:v>
                </c:pt>
                <c:pt idx="5">
                  <c:v>0.32367061250773377</c:v>
                </c:pt>
                <c:pt idx="6">
                  <c:v>3.2713466233577064E-2</c:v>
                </c:pt>
                <c:pt idx="7">
                  <c:v>1.1910648429616052E-3</c:v>
                </c:pt>
                <c:pt idx="8">
                  <c:v>2.5977104763067968E-4</c:v>
                </c:pt>
                <c:pt idx="9">
                  <c:v>9.0666078324132368E-4</c:v>
                </c:pt>
                <c:pt idx="10">
                  <c:v>2.668748694152151E-3</c:v>
                </c:pt>
                <c:pt idx="11">
                  <c:v>3.8930114510332746E-3</c:v>
                </c:pt>
                <c:pt idx="12">
                  <c:v>1.9352692428053234E-4</c:v>
                </c:pt>
                <c:pt idx="13">
                  <c:v>1.6230722479163642E-3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1-4A3F-8CB5-5AC963C1D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977096"/>
        <c:axId val="260977880"/>
      </c:barChart>
      <c:catAx>
        <c:axId val="260977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977880"/>
        <c:crosses val="autoZero"/>
        <c:auto val="1"/>
        <c:lblAlgn val="ctr"/>
        <c:lblOffset val="100"/>
        <c:noMultiLvlLbl val="0"/>
      </c:catAx>
      <c:valAx>
        <c:axId val="260977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97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Abortion!$B$57:$J$57</cx:f>
        <cx:lvl ptCount="9">
          <cx:pt idx="0">AmplifyChange</cx:pt>
          <cx:pt idx="1">Multilateral grants</cx:pt>
          <cx:pt idx="2">Bilateral grants</cx:pt>
          <cx:pt idx="3">National and local government</cx:pt>
          <cx:pt idx="4">International alliance grants</cx:pt>
          <cx:pt idx="5">Foreign philanthopic grants</cx:pt>
          <cx:pt idx="6">Local philanthropic grants</cx:pt>
          <cx:pt idx="7">Unidentified sources </cx:pt>
          <cx:pt idx="8">Alternative funding sources</cx:pt>
        </cx:lvl>
      </cx:strDim>
      <cx:numDim type="size">
        <cx:f dir="row">Abortion!$B$58:$J$58</cx:f>
        <cx:lvl ptCount="9" formatCode="General">
          <cx:pt idx="0">0.36465353858553351</cx:pt>
          <cx:pt idx="1">0.042503643960892817</cx:pt>
          <cx:pt idx="2">0.056569384728871436</cx:pt>
          <cx:pt idx="3">0.018722809135583617</cx:pt>
          <cx:pt idx="4">0</cx:pt>
          <cx:pt idx="5">0.32781548591454057</cx:pt>
          <cx:pt idx="6">0.060946213014128427</cx:pt>
          <cx:pt idx="7">0.066292763522617842</cx:pt>
          <cx:pt idx="8">0.062496161137832032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ato"/>
              </a:rPr>
              <a:t>Abortion Rights</a:t>
            </a:r>
            <a:endParaRPr lang="en-GB" dirty="0">
              <a:effectLst/>
            </a:endParaRPr>
          </a:p>
        </cx:rich>
      </cx:tx>
    </cx:title>
    <cx:plotArea>
      <cx:plotAreaRegion>
        <cx:series layoutId="treemap" uniqueId="{1EDC85FF-9DFF-4601-B2A1-85FAB9478DD9}">
          <cx:tx>
            <cx:txData>
              <cx:f>Abortion!$A$58</cx:f>
              <cx:v>Grand Total</cx:v>
            </cx:txData>
          </cx:tx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/>
                </a:pPr>
                <a:endParaRPr lang="en-US" sz="1800" b="0" i="0" u="none" strike="noStrike" baseline="0">
                  <a:solidFill>
                    <a:prstClr val="white"/>
                  </a:solidFill>
                  <a:latin typeface="Lato"/>
                </a:endParaRPr>
              </a:p>
            </cx:txPr>
            <cx:visibility seriesName="0" categoryName="1" value="0"/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Multilateral grants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Bilateral grants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National and local government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800" b="0" i="0" u="none" strike="noStrike" baseline="0">
                      <a:solidFill>
                        <a:schemeClr val="bg1"/>
                      </a:solidFill>
                      <a:latin typeface="Lato"/>
                    </a:rPr>
                    <a:t>Foreign philanthopic grants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Local philanthropic grants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Unidentified sources 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Alternative funding sources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CSE!$B$76:$J$76</cx:f>
        <cx:lvl ptCount="9">
          <cx:pt idx="0">AmplifyChange</cx:pt>
          <cx:pt idx="1">Multilateral grants</cx:pt>
          <cx:pt idx="2">Bilateral grants</cx:pt>
          <cx:pt idx="3">National and local government</cx:pt>
          <cx:pt idx="4">International alliance grants</cx:pt>
          <cx:pt idx="5">Foreign philanthopic grants</cx:pt>
          <cx:pt idx="6">Local philanthropic grants</cx:pt>
          <cx:pt idx="7">Unidentified sources </cx:pt>
          <cx:pt idx="8">Alternative funding sources</cx:pt>
        </cx:lvl>
      </cx:strDim>
      <cx:numDim type="size">
        <cx:f dir="row">CSE!$B$77:$J$77</cx:f>
        <cx:lvl ptCount="9" formatCode="0.000">
          <cx:pt idx="0">0.31835765483027256</cx:pt>
          <cx:pt idx="1">0.053297057681767353</cx:pt>
          <cx:pt idx="2">0.11361944629484963</cx:pt>
          <cx:pt idx="3">0.033188686393361561</cx:pt>
          <cx:pt idx="4">0</cx:pt>
          <cx:pt idx="5">0.31881756982518122</cx:pt>
          <cx:pt idx="6">0.047121013979928295</cx:pt>
          <cx:pt idx="7">0.054982016952026244</cx:pt>
          <cx:pt idx="8">0.060616554042613228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kern="1200" spc="0" baseline="0" dirty="0">
                <a:solidFill>
                  <a:srgbClr val="595959"/>
                </a:solidFill>
                <a:effectLst/>
              </a:rPr>
              <a:t>Comprehensive Sexuality Education</a:t>
            </a:r>
            <a:endParaRPr lang="en-GB" dirty="0">
              <a:effectLst/>
            </a:endParaRPr>
          </a:p>
        </cx:rich>
      </cx:tx>
    </cx:title>
    <cx:plotArea>
      <cx:plotAreaRegion>
        <cx:series layoutId="treemap" uniqueId="{79682351-DF99-4F55-8172-1D304ACADC3D}">
          <cx:tx>
            <cx:txData>
              <cx:f>CSE!$A$77</cx:f>
              <cx:v>Grand Total</cx:v>
            </cx:txData>
          </cx:tx>
          <cx:dataPt idx="3">
            <cx:spPr>
              <a:solidFill>
                <a:srgbClr val="F7CA1C">
                  <a:lumMod val="20000"/>
                  <a:lumOff val="80000"/>
                </a:srgbClr>
              </a:solidFill>
            </cx:spPr>
          </cx:dataPt>
          <cx:dataPt idx="6">
            <cx:spPr>
              <a:solidFill>
                <a:srgbClr val="44546A">
                  <a:lumMod val="20000"/>
                  <a:lumOff val="8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/>
                </a:pPr>
                <a:endParaRPr lang="en-US" sz="1800" b="0" i="0" u="none" strike="noStrike" baseline="0">
                  <a:solidFill>
                    <a:prstClr val="white"/>
                  </a:solidFill>
                  <a:latin typeface="Lato"/>
                </a:endParaRPr>
              </a:p>
            </cx:txPr>
            <cx:visibility seriesName="0" categoryName="1" value="0"/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Multilateral grants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National and local government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Local philanthropic grants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Unidentified sources 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Alternative funding sources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LGBTI!$B$31:$J$31</cx:f>
        <cx:lvl ptCount="9">
          <cx:pt idx="0">AmplifyChange</cx:pt>
          <cx:pt idx="1">Multilateral grants</cx:pt>
          <cx:pt idx="2">Bilateral grants</cx:pt>
          <cx:pt idx="3">National and local government</cx:pt>
          <cx:pt idx="4">International alliance grants</cx:pt>
          <cx:pt idx="5">Foreign philanthopic grants</cx:pt>
          <cx:pt idx="6">Local philanthropic grants</cx:pt>
          <cx:pt idx="7">Unidentified sources </cx:pt>
          <cx:pt idx="8">Alternative funding sources</cx:pt>
        </cx:lvl>
      </cx:strDim>
      <cx:numDim type="size">
        <cx:f dir="row">LGBTI!$B$32:$J$32</cx:f>
        <cx:lvl ptCount="9" formatCode="0.000">
          <cx:pt idx="0">0.26427535741907626</cx:pt>
          <cx:pt idx="1">0.090630623343614922</cx:pt>
          <cx:pt idx="2">0.11157929338225424</cx:pt>
          <cx:pt idx="3">0.03170967299449181</cx:pt>
          <cx:pt idx="4">0</cx:pt>
          <cx:pt idx="5">0.3806844925333529</cx:pt>
          <cx:pt idx="6">0.10082795420611909</cx:pt>
          <cx:pt idx="7">0.0097088400742025727</cx:pt>
          <cx:pt idx="8">0.010583766046888068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kern="1200" spc="0" baseline="0" dirty="0">
                <a:solidFill>
                  <a:srgbClr val="595959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LGBT+</a:t>
            </a:r>
            <a:endParaRPr lang="en-GB" dirty="0">
              <a:effectLst/>
            </a:endParaRPr>
          </a:p>
        </cx:rich>
      </cx:tx>
    </cx:title>
    <cx:plotArea>
      <cx:plotAreaRegion>
        <cx:series layoutId="treemap" uniqueId="{2921B76C-AD56-4FAC-9D97-FBB682C16490}">
          <cx:tx>
            <cx:txData>
              <cx:f>LGBTI!$A$32</cx:f>
              <cx:v>Grand Total</cx:v>
            </cx:txData>
          </cx:tx>
          <cx:dataLabels pos="inEnd"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US" sz="18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AmplifyChange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US" sz="18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Bilateral grants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US" sz="18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Foreign philanthopic grants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Lato"/>
                    </a:rPr>
                    <a:t>Local philanthropic grants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DE2CE-417C-4203-A72F-AE7911C5256B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73F2-391B-4051-94B1-D2F74754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9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68F0-A2A5-465F-9C0A-4ECF57FF3F86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CE92B-1F26-499B-A66B-492014CCA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5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14CF6-2F6B-7B48-89C3-C823BFB1D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3488" r="2442" b="16743"/>
          <a:stretch/>
        </p:blipFill>
        <p:spPr>
          <a:xfrm>
            <a:off x="-529" y="0"/>
            <a:ext cx="12192001" cy="669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AF9F3-2AD0-6446-B308-1F3811F076D2}"/>
              </a:ext>
            </a:extLst>
          </p:cNvPr>
          <p:cNvSpPr/>
          <p:nvPr userDrawn="1"/>
        </p:nvSpPr>
        <p:spPr>
          <a:xfrm>
            <a:off x="-2257" y="1089"/>
            <a:ext cx="12192000" cy="562294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602F0B-CCA1-4B7B-B108-39A107EFE4DC}"/>
              </a:ext>
            </a:extLst>
          </p:cNvPr>
          <p:cNvSpPr/>
          <p:nvPr userDrawn="1"/>
        </p:nvSpPr>
        <p:spPr>
          <a:xfrm>
            <a:off x="-2258" y="5618111"/>
            <a:ext cx="12194257" cy="1276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DD0DD-6FF4-A642-B68E-524FF4AB3B09}"/>
              </a:ext>
            </a:extLst>
          </p:cNvPr>
          <p:cNvSpPr/>
          <p:nvPr userDrawn="1"/>
        </p:nvSpPr>
        <p:spPr>
          <a:xfrm flipV="1">
            <a:off x="0" y="5526275"/>
            <a:ext cx="12193200" cy="97755"/>
          </a:xfrm>
          <a:prstGeom prst="rect">
            <a:avLst/>
          </a:prstGeom>
          <a:solidFill>
            <a:srgbClr val="F7CA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bIns="46800"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969B4A-70B0-D347-A652-695953691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01534"/>
            <a:ext cx="11470944" cy="15540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aseline="0">
                <a:solidFill>
                  <a:srgbClr val="F7CA1C"/>
                </a:solidFill>
                <a:latin typeface="Lato" panose="020F0502020204030203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475D01-D718-F843-B3AB-9DCA2F72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271" y="6374072"/>
            <a:ext cx="11470944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626A4CB-5DF6-48C9-BE9D-2B61A3131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3" y="812832"/>
            <a:ext cx="4462294" cy="22841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8094811-B6DD-4BA7-960B-18EB54576379}"/>
              </a:ext>
            </a:extLst>
          </p:cNvPr>
          <p:cNvSpPr txBox="1">
            <a:spLocks/>
          </p:cNvSpPr>
          <p:nvPr userDrawn="1"/>
        </p:nvSpPr>
        <p:spPr>
          <a:xfrm>
            <a:off x="360000" y="6199806"/>
            <a:ext cx="11470944" cy="3969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F7CA1C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endParaRPr lang="en-GB" sz="20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6A7151-48B9-4BAE-95AB-F6FDAC5E878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8271" y="5855214"/>
            <a:ext cx="11470944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7CA1C"/>
                </a:solidFill>
                <a:latin typeface="+mn-lt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4C87941-6616-463D-9235-F1D073B0E8F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427081" y="5280664"/>
            <a:ext cx="1402134" cy="210283"/>
          </a:xfrm>
        </p:spPr>
        <p:txBody>
          <a:bodyPr anchor="b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Photo: WHERAR / Rwanda</a:t>
            </a:r>
          </a:p>
        </p:txBody>
      </p:sp>
    </p:spTree>
    <p:extLst>
      <p:ext uri="{BB962C8B-B14F-4D97-AF65-F5344CB8AC3E}">
        <p14:creationId xmlns:p14="http://schemas.microsoft.com/office/powerpoint/2010/main" val="347812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00CB1C-2FB9-C04E-823C-298520BC72CE}"/>
              </a:ext>
            </a:extLst>
          </p:cNvPr>
          <p:cNvSpPr/>
          <p:nvPr userDrawn="1"/>
        </p:nvSpPr>
        <p:spPr>
          <a:xfrm>
            <a:off x="0" y="1088"/>
            <a:ext cx="12192000" cy="6874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FAB87F-6A7B-B242-BE15-6734E78EAA19}"/>
              </a:ext>
            </a:extLst>
          </p:cNvPr>
          <p:cNvSpPr/>
          <p:nvPr userDrawn="1"/>
        </p:nvSpPr>
        <p:spPr>
          <a:xfrm flipV="1">
            <a:off x="0" y="6696000"/>
            <a:ext cx="12193200" cy="180000"/>
          </a:xfrm>
          <a:prstGeom prst="rect">
            <a:avLst/>
          </a:prstGeom>
          <a:solidFill>
            <a:srgbClr val="F7CA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bIns="46800" rtlCol="0" anchor="ctr"/>
          <a:lstStyle/>
          <a:p>
            <a:pPr algn="ctr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D14A4B6-7BC2-4043-9BA1-27642BEEC2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527" y="6012000"/>
            <a:ext cx="11470944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7CA1C"/>
                </a:solidFill>
                <a:latin typeface="+mn-lt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AMPLIFYCHANGE.ORG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1E84A0A-99E5-4EC7-B687-C9D415F3A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3" y="812832"/>
            <a:ext cx="4462294" cy="22841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E8C4CD-4627-4C01-9750-3F0F701572D8}"/>
              </a:ext>
            </a:extLst>
          </p:cNvPr>
          <p:cNvGrpSpPr/>
          <p:nvPr userDrawn="1"/>
        </p:nvGrpSpPr>
        <p:grpSpPr>
          <a:xfrm>
            <a:off x="3820632" y="4655411"/>
            <a:ext cx="4550736" cy="1016510"/>
            <a:chOff x="3827720" y="4580983"/>
            <a:chExt cx="4550736" cy="10165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136888-4C4C-4B39-8CEF-A78CA1437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273" y="4580983"/>
              <a:ext cx="460497" cy="4604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216B36-C1AF-45A8-8D9D-35F09F7A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231" y="4580983"/>
              <a:ext cx="460497" cy="4604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23804C-E112-434E-B0B9-C3D19ADE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273" y="5136996"/>
              <a:ext cx="460497" cy="4604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4FB7C5-D21B-4EE7-A01B-4EE2E7FB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231" y="5136996"/>
              <a:ext cx="460497" cy="460497"/>
            </a:xfrm>
            <a:prstGeom prst="rect">
              <a:avLst/>
            </a:prstGeom>
          </p:spPr>
        </p:pic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D59C895A-71DA-46FE-A9B4-26231303E034}"/>
                </a:ext>
              </a:extLst>
            </p:cNvPr>
            <p:cNvSpPr txBox="1">
              <a:spLocks/>
            </p:cNvSpPr>
            <p:nvPr/>
          </p:nvSpPr>
          <p:spPr>
            <a:xfrm>
              <a:off x="6674189" y="4658831"/>
              <a:ext cx="1704267" cy="3048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3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F7CA1C"/>
                  </a:solidFill>
                  <a:latin typeface="+mn-lt"/>
                  <a:ea typeface="+mn-ea"/>
                  <a:cs typeface="+mn-cs"/>
                </a:defRPr>
              </a:lvl1pPr>
              <a:lvl2pPr marL="45716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32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98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6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83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9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16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32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@amplifyfund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B9CD5F9A-812D-4730-B00E-FADB2F41BF69}"/>
                </a:ext>
              </a:extLst>
            </p:cNvPr>
            <p:cNvSpPr txBox="1">
              <a:spLocks/>
            </p:cNvSpPr>
            <p:nvPr/>
          </p:nvSpPr>
          <p:spPr>
            <a:xfrm>
              <a:off x="6674189" y="5214844"/>
              <a:ext cx="1704267" cy="3048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3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F7CA1C"/>
                  </a:solidFill>
                  <a:latin typeface="+mn-lt"/>
                  <a:ea typeface="+mn-ea"/>
                  <a:cs typeface="+mn-cs"/>
                </a:defRPr>
              </a:lvl1pPr>
              <a:lvl2pPr marL="45716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32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98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6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83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9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16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32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@amplifychange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F4E27ACE-7E20-449A-A1BA-343BC27B488B}"/>
                </a:ext>
              </a:extLst>
            </p:cNvPr>
            <p:cNvSpPr txBox="1">
              <a:spLocks/>
            </p:cNvSpPr>
            <p:nvPr/>
          </p:nvSpPr>
          <p:spPr>
            <a:xfrm>
              <a:off x="3827721" y="4658831"/>
              <a:ext cx="1690090" cy="3048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3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F7CA1C"/>
                  </a:solidFill>
                  <a:latin typeface="+mn-lt"/>
                  <a:ea typeface="+mn-ea"/>
                  <a:cs typeface="+mn-cs"/>
                </a:defRPr>
              </a:lvl1pPr>
              <a:lvl2pPr marL="45716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32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98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6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83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9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16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32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@amplifychange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3122F697-7BC3-44A5-A49F-9A18EF31F051}"/>
                </a:ext>
              </a:extLst>
            </p:cNvPr>
            <p:cNvSpPr txBox="1">
              <a:spLocks/>
            </p:cNvSpPr>
            <p:nvPr/>
          </p:nvSpPr>
          <p:spPr>
            <a:xfrm>
              <a:off x="3827720" y="5214844"/>
              <a:ext cx="1690091" cy="3048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3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rgbClr val="F7CA1C"/>
                  </a:solidFill>
                  <a:latin typeface="+mn-lt"/>
                  <a:ea typeface="+mn-ea"/>
                  <a:cs typeface="+mn-cs"/>
                </a:defRPr>
              </a:lvl1pPr>
              <a:lvl2pPr marL="45716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32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98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6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83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99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160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32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WeAmplifyChange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00CB1C-2FB9-C04E-823C-298520BC72CE}"/>
              </a:ext>
            </a:extLst>
          </p:cNvPr>
          <p:cNvSpPr/>
          <p:nvPr userDrawn="1"/>
        </p:nvSpPr>
        <p:spPr>
          <a:xfrm>
            <a:off x="0" y="0"/>
            <a:ext cx="12192000" cy="6874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D256B19-1992-8840-92C4-605166E1F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426737"/>
            <a:ext cx="11470944" cy="25852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3D956-2404-412C-8AEA-070F29F3D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3" y="926305"/>
            <a:ext cx="4462294" cy="2057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7DA59-F31E-400D-B31F-813B82E25751}"/>
              </a:ext>
            </a:extLst>
          </p:cNvPr>
          <p:cNvSpPr txBox="1"/>
          <p:nvPr userDrawn="1"/>
        </p:nvSpPr>
        <p:spPr>
          <a:xfrm>
            <a:off x="5029860" y="6256311"/>
            <a:ext cx="2131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/>
              </a:rPr>
              <a:t>AMPLIFY</a:t>
            </a:r>
            <a:r>
              <a:rPr lang="en-GB" sz="1400" dirty="0">
                <a:solidFill>
                  <a:schemeClr val="bg1"/>
                </a:solidFill>
                <a:latin typeface="Lato" panose="020F0502020204030203"/>
              </a:rPr>
              <a:t>CHANGE.ORG</a:t>
            </a:r>
          </a:p>
        </p:txBody>
      </p:sp>
    </p:spTree>
    <p:extLst>
      <p:ext uri="{BB962C8B-B14F-4D97-AF65-F5344CB8AC3E}">
        <p14:creationId xmlns:p14="http://schemas.microsoft.com/office/powerpoint/2010/main" val="272460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BA6AA4-6702-DC46-BA75-604E36353D2F}"/>
              </a:ext>
            </a:extLst>
          </p:cNvPr>
          <p:cNvSpPr txBox="1"/>
          <p:nvPr userDrawn="1"/>
        </p:nvSpPr>
        <p:spPr>
          <a:xfrm>
            <a:off x="360000" y="3429000"/>
            <a:ext cx="7289737" cy="13437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BDDE5B2-0210-B743-A44F-8D76895FD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8800" y="6312875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/>
            </a:lvl1pPr>
          </a:lstStyle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1359CBF-2503-EE4F-A78B-26145B6CF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00" y="2246223"/>
            <a:ext cx="11473200" cy="39372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ABF39-C481-6A4D-9427-477A1370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723C6-CF52-4F21-A367-CEBDB750C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104" y="98323"/>
            <a:ext cx="357896" cy="6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00CB1C-2FB9-C04E-823C-298520BC72CE}"/>
              </a:ext>
            </a:extLst>
          </p:cNvPr>
          <p:cNvSpPr/>
          <p:nvPr userDrawn="1"/>
        </p:nvSpPr>
        <p:spPr>
          <a:xfrm>
            <a:off x="0" y="1088"/>
            <a:ext cx="12192000" cy="6874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FAB87F-6A7B-B242-BE15-6734E78EAA19}"/>
              </a:ext>
            </a:extLst>
          </p:cNvPr>
          <p:cNvSpPr/>
          <p:nvPr userDrawn="1"/>
        </p:nvSpPr>
        <p:spPr>
          <a:xfrm flipV="1">
            <a:off x="0" y="6696000"/>
            <a:ext cx="12193200" cy="180000"/>
          </a:xfrm>
          <a:prstGeom prst="rect">
            <a:avLst/>
          </a:prstGeom>
          <a:solidFill>
            <a:srgbClr val="F7CA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bIns="46800"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D256B19-1992-8840-92C4-605166E1F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426737"/>
            <a:ext cx="11470944" cy="25852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600" baseline="0">
                <a:solidFill>
                  <a:srgbClr val="F7CA1C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D14A4B6-7BC2-4043-9BA1-27642BEEC2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527" y="6012000"/>
            <a:ext cx="11470944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7CA1C"/>
                </a:solidFill>
                <a:latin typeface="+mn-lt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sub-text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1E84A0A-99E5-4EC7-B687-C9D415F3A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3" y="812832"/>
            <a:ext cx="4462294" cy="22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2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00CB1C-2FB9-C04E-823C-298520BC72CE}"/>
              </a:ext>
            </a:extLst>
          </p:cNvPr>
          <p:cNvSpPr/>
          <p:nvPr userDrawn="1"/>
        </p:nvSpPr>
        <p:spPr>
          <a:xfrm>
            <a:off x="0" y="0"/>
            <a:ext cx="12192000" cy="6874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FAB87F-6A7B-B242-BE15-6734E78EAA19}"/>
              </a:ext>
            </a:extLst>
          </p:cNvPr>
          <p:cNvSpPr/>
          <p:nvPr userDrawn="1"/>
        </p:nvSpPr>
        <p:spPr>
          <a:xfrm flipV="1">
            <a:off x="0" y="6696000"/>
            <a:ext cx="12193200" cy="180000"/>
          </a:xfrm>
          <a:prstGeom prst="rect">
            <a:avLst/>
          </a:prstGeom>
          <a:solidFill>
            <a:srgbClr val="F7CA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bIns="46800"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D256B19-1992-8840-92C4-605166E1F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426737"/>
            <a:ext cx="11470944" cy="25852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600" baseline="0">
                <a:solidFill>
                  <a:srgbClr val="F7CA1C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FE7C73-1700-5D40-9C4C-74859B4617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527" y="6012000"/>
            <a:ext cx="11470944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7CA1C"/>
                </a:solidFill>
                <a:latin typeface="+mn-lt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sub-text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A2E57D0-486A-4CFE-8194-E7007A899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3" y="812832"/>
            <a:ext cx="4462294" cy="22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8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BA6AA4-6702-DC46-BA75-604E36353D2F}"/>
              </a:ext>
            </a:extLst>
          </p:cNvPr>
          <p:cNvSpPr txBox="1"/>
          <p:nvPr userDrawn="1"/>
        </p:nvSpPr>
        <p:spPr>
          <a:xfrm>
            <a:off x="360000" y="3429000"/>
            <a:ext cx="7289737" cy="13437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BDDE5B2-0210-B743-A44F-8D76895FD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8800" y="6312875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/>
            </a:lvl1pPr>
          </a:lstStyle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1359CBF-2503-EE4F-A78B-26145B6CF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00" y="2246223"/>
            <a:ext cx="11473200" cy="39372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ABF39-C481-6A4D-9427-477A1370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723C6-CF52-4F21-A367-CEBDB750C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104" y="98323"/>
            <a:ext cx="357896" cy="6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4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BA6AA4-6702-DC46-BA75-604E36353D2F}"/>
              </a:ext>
            </a:extLst>
          </p:cNvPr>
          <p:cNvSpPr txBox="1"/>
          <p:nvPr userDrawn="1"/>
        </p:nvSpPr>
        <p:spPr>
          <a:xfrm>
            <a:off x="360000" y="3429000"/>
            <a:ext cx="7289737" cy="13437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BDDE5B2-0210-B743-A44F-8D76895FD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8800" y="6312875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/>
            </a:lvl1pPr>
          </a:lstStyle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ABF39-C481-6A4D-9427-477A1370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723C6-CF52-4F21-A367-CEBDB750C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104" y="98323"/>
            <a:ext cx="357896" cy="6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5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C885-44B9-4215-A6F1-F0D3AE26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EEE8D-6781-469B-BAD1-94E07CFF3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2139E4-4C95-48F4-B00F-14D941AB1F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7563"/>
            <a:ext cx="5735638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C64DB8-8CC8-4D72-9AFA-EB3F2F5A5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99" y="2087563"/>
            <a:ext cx="5653063" cy="4149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9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7FA-F38C-4DDB-8E7D-D258B97D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7CBA-31D6-4D8B-A369-D56551B47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83ED3A-8FE9-4912-9920-B9C58774F3D6}"/>
              </a:ext>
            </a:extLst>
          </p:cNvPr>
          <p:cNvGrpSpPr/>
          <p:nvPr userDrawn="1"/>
        </p:nvGrpSpPr>
        <p:grpSpPr>
          <a:xfrm>
            <a:off x="358800" y="2219865"/>
            <a:ext cx="11224873" cy="3897089"/>
            <a:chOff x="646750" y="1881463"/>
            <a:chExt cx="11224873" cy="38970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EED90D-4082-49AE-9B61-48CF0DB60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50" y="1881463"/>
              <a:ext cx="3109011" cy="16197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31D477-75FE-4814-8BBF-22CD2EFAA7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997" y="2366235"/>
              <a:ext cx="1859034" cy="7203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BB8A2B-F983-4A3C-B6F8-60828B0E2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208" y="2019004"/>
              <a:ext cx="3356035" cy="13446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F74BF8-77E6-4A39-BF6D-621D29EA2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966" y="2307383"/>
              <a:ext cx="2216657" cy="8380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E6F26-36D4-4C52-B991-566EB60CF3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50" y="4248662"/>
              <a:ext cx="1246388" cy="10744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71D364-16D4-4E1E-8E93-80E59F494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819" y="4036011"/>
              <a:ext cx="1646359" cy="17425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D45799-BFA6-45C5-AA4F-4BE4D760E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519" y="4373688"/>
              <a:ext cx="1970919" cy="8244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6E36628-314C-4015-8E7E-51EF48DDD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592" y="4213170"/>
              <a:ext cx="1953031" cy="1109965"/>
            </a:xfrm>
            <a:prstGeom prst="rect">
              <a:avLst/>
            </a:prstGeom>
          </p:spPr>
        </p:pic>
        <p:pic>
          <p:nvPicPr>
            <p:cNvPr id="12" name="Picture 11" descr="A drawing of a face&#10;&#10;Description automatically generated">
              <a:extLst>
                <a:ext uri="{FF2B5EF4-FFF2-40B4-BE49-F238E27FC236}">
                  <a16:creationId xmlns:a16="http://schemas.microsoft.com/office/drawing/2014/main" id="{44A41902-A20F-4573-A4E8-7CFED1B78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515" y="4373688"/>
              <a:ext cx="1953031" cy="1026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68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D3C0-4972-42D7-8BBF-06C92895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A04A9-8937-46F2-BC7A-15D28AD46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DBDEF1-952F-42F3-A91D-54E351A29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25" y="2144099"/>
            <a:ext cx="9112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3545B-BE7F-4998-9064-6E0041282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1C4DF-A402-4D67-A9D0-1FC3AC2B575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2" r="35187" b="38961"/>
          <a:stretch/>
        </p:blipFill>
        <p:spPr bwMode="auto">
          <a:xfrm>
            <a:off x="5740127" y="3057096"/>
            <a:ext cx="715931" cy="852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C87F5A43-90E5-47F8-8209-C90B8218B5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6800" y="987425"/>
            <a:ext cx="2289175" cy="1808163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B2BFD0A4-747F-4B89-B398-0F01A5246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1841" y="987425"/>
            <a:ext cx="2289175" cy="1808163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E098D3C0-74A4-4B1E-A207-B17DBA23F6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450" y="4266648"/>
            <a:ext cx="2289175" cy="18081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DDC945A-AACD-4CDB-BB61-5CFC56937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27275" y="311150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pPr lvl="0"/>
            <a:r>
              <a:rPr lang="en-GB" dirty="0"/>
              <a:t>Grantee name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54DDBD4E-8847-4AA1-BADE-C3B6871F1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27274" y="644121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/>
              <a:t>- Location -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E120F715-CBEE-4107-8135-72C10A11E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7273" y="2894765"/>
            <a:ext cx="2289175" cy="292100"/>
          </a:xfrm>
        </p:spPr>
        <p:txBody>
          <a:bodyPr anchor="ctr">
            <a:normAutofit/>
          </a:bodyPr>
          <a:lstStyle>
            <a:lvl1pPr algn="ctr">
              <a:defRPr sz="11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 err="1"/>
              <a:t>Desc</a:t>
            </a:r>
            <a:r>
              <a:rPr lang="en-GB" dirty="0"/>
              <a:t> of project (2-3 sentences)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0334FADA-0C66-4F25-94F0-CDA5D47F1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9311" y="311150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pPr lvl="0"/>
            <a:r>
              <a:rPr lang="en-GB" dirty="0"/>
              <a:t>Grantee name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6514129-AF24-4529-B23D-1B6A2F7250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9310" y="644121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/>
              <a:t>- Location -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5DEDBCBF-B582-4FF7-81A8-09AFBA8DDC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2689" y="3591880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pPr lvl="0"/>
            <a:r>
              <a:rPr lang="en-GB" dirty="0"/>
              <a:t>Grantee name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23528BFA-7761-46FB-ABCB-18DEC26479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2688" y="3924851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/>
              <a:t>- Location -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01B5D2A1-A293-439E-9A75-E95A95D9E7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7273" y="3591880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pPr lvl="0"/>
            <a:r>
              <a:rPr lang="en-GB" dirty="0"/>
              <a:t>Grantee name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041BA79D-06B0-4C95-A43E-62C67FBF0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7272" y="3924851"/>
            <a:ext cx="2289175" cy="292100"/>
          </a:xfrm>
        </p:spPr>
        <p:txBody>
          <a:bodyPr anchor="ctr">
            <a:normAutofit/>
          </a:bodyPr>
          <a:lstStyle>
            <a:lvl1pPr algn="ctr">
              <a:defRPr sz="14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/>
              <a:t>- Location -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4B4F86D1-435F-409A-AF4E-F88D6D3A2B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327271" y="4266154"/>
            <a:ext cx="2289175" cy="1808163"/>
          </a:xfrm>
        </p:spPr>
        <p:txBody>
          <a:bodyPr/>
          <a:lstStyle/>
          <a:p>
            <a:endParaRPr lang="en-GB"/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869F51EE-DD52-44CA-85AE-290CFB75B6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61449" y="2894765"/>
            <a:ext cx="2289175" cy="292100"/>
          </a:xfrm>
        </p:spPr>
        <p:txBody>
          <a:bodyPr anchor="ctr">
            <a:normAutofit/>
          </a:bodyPr>
          <a:lstStyle>
            <a:lvl1pPr algn="ctr">
              <a:defRPr sz="11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 err="1"/>
              <a:t>Desc</a:t>
            </a:r>
            <a:r>
              <a:rPr lang="en-GB" dirty="0"/>
              <a:t> of project (2-3 sentences)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FCCAB383-FDA2-4EAB-80E3-73CF1F161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27270" y="6171158"/>
            <a:ext cx="2289175" cy="292100"/>
          </a:xfrm>
        </p:spPr>
        <p:txBody>
          <a:bodyPr anchor="ctr">
            <a:normAutofit/>
          </a:bodyPr>
          <a:lstStyle>
            <a:lvl1pPr algn="ctr">
              <a:defRPr sz="11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 err="1"/>
              <a:t>Desc</a:t>
            </a:r>
            <a:r>
              <a:rPr lang="en-GB" dirty="0"/>
              <a:t> of project (2-3 sentences)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C5F2D23B-82F4-41D7-85AD-C88657F48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9310" y="6165379"/>
            <a:ext cx="2289175" cy="292100"/>
          </a:xfrm>
        </p:spPr>
        <p:txBody>
          <a:bodyPr anchor="ctr">
            <a:normAutofit/>
          </a:bodyPr>
          <a:lstStyle>
            <a:lvl1pPr algn="ctr">
              <a:defRPr sz="1100" b="1">
                <a:latin typeface="Lato Hairline" panose="020F0202020204030203" pitchFamily="34" charset="0"/>
              </a:defRPr>
            </a:lvl1pPr>
          </a:lstStyle>
          <a:p>
            <a:pPr lvl="0"/>
            <a:r>
              <a:rPr lang="en-GB" dirty="0" err="1"/>
              <a:t>Desc</a:t>
            </a:r>
            <a:r>
              <a:rPr lang="en-GB" dirty="0"/>
              <a:t> of project (2-3 sentences)</a:t>
            </a:r>
          </a:p>
        </p:txBody>
      </p:sp>
    </p:spTree>
    <p:extLst>
      <p:ext uri="{BB962C8B-B14F-4D97-AF65-F5344CB8AC3E}">
        <p14:creationId xmlns:p14="http://schemas.microsoft.com/office/powerpoint/2010/main" val="12121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2246224"/>
            <a:ext cx="11473199" cy="39372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37DD844-7D2E-E441-89C4-3102039C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0" y="839049"/>
            <a:ext cx="11473200" cy="11848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CC6F14A-8E80-FC40-8944-2D9EC44BB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8800" y="6312875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/>
            </a:lvl1pPr>
          </a:lstStyle>
          <a:p>
            <a:fld id="{A2C2DC72-3E5A-4E1F-B228-EA43224DE7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68FE1-2FBE-1241-A297-D8C6E63E1004}"/>
              </a:ext>
            </a:extLst>
          </p:cNvPr>
          <p:cNvSpPr/>
          <p:nvPr userDrawn="1"/>
        </p:nvSpPr>
        <p:spPr>
          <a:xfrm flipV="1">
            <a:off x="0" y="6696000"/>
            <a:ext cx="12193200" cy="180000"/>
          </a:xfrm>
          <a:prstGeom prst="rect">
            <a:avLst/>
          </a:prstGeom>
          <a:solidFill>
            <a:srgbClr val="F7CA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bIns="46800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87051-4BBF-4D06-ACF5-8451060B9E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104" y="98323"/>
            <a:ext cx="357896" cy="6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  <p:sldLayoutId id="2147483679" r:id="rId4"/>
    <p:sldLayoutId id="2147483698" r:id="rId5"/>
    <p:sldLayoutId id="2147483697" r:id="rId6"/>
    <p:sldLayoutId id="2147483696" r:id="rId7"/>
    <p:sldLayoutId id="2147483711" r:id="rId8"/>
    <p:sldLayoutId id="2147483712" r:id="rId9"/>
    <p:sldLayoutId id="2147483710" r:id="rId10"/>
    <p:sldLayoutId id="2147483694" r:id="rId11"/>
    <p:sldLayoutId id="2147483713" r:id="rId12"/>
  </p:sldLayoutIdLst>
  <p:hf hdr="0" ft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6" Type="http://schemas.microsoft.com/office/2014/relationships/chartEx" Target="../charts/chartEx3.xml"/><Relationship Id="rId5" Type="http://schemas.openxmlformats.org/officeDocument/2006/relationships/image" Target="../media/image21.png"/><Relationship Id="rId4" Type="http://schemas.microsoft.com/office/2014/relationships/chartEx" Target="../charts/chartEx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plifychangelearn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A558-7FAF-4BFB-A2F9-64698AC1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E8AE00"/>
                </a:solidFill>
                <a:effectLst/>
                <a:latin typeface="+mj-lt"/>
                <a:ea typeface="Calibri" panose="020F0502020204030204" pitchFamily="34" charset="0"/>
              </a:rPr>
              <a:t>Is there an alternative to grant-funding for sexual and reproductive health advocacy? A survey of the income base of AmplifyChange grantees</a:t>
            </a:r>
            <a:endParaRPr lang="en-GB" sz="4800" dirty="0">
              <a:solidFill>
                <a:srgbClr val="E8AE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5A7BB-6422-C543-94B7-D70AF4FFA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39E2B-C6A6-4D71-899D-23F656DB966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FC785-1E33-4166-B96A-9B408FF3CAE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Sexual and Reproductive Health Matters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1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17136-977B-8D63-0D8E-757913602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DC72-3E5A-4E1F-B228-EA43224DE7FF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7BB07D-189B-4E78-489A-882A888EF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108725"/>
              </p:ext>
            </p:extLst>
          </p:nvPr>
        </p:nvGraphicFramePr>
        <p:xfrm>
          <a:off x="606450" y="1765981"/>
          <a:ext cx="10487876" cy="42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C40E93-7F69-9C5B-04B8-0E5BED266327}"/>
              </a:ext>
            </a:extLst>
          </p:cNvPr>
          <p:cNvSpPr txBox="1"/>
          <p:nvPr/>
        </p:nvSpPr>
        <p:spPr>
          <a:xfrm>
            <a:off x="358800" y="880492"/>
            <a:ext cx="10487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SRHR Civil society relies heavily on international grants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7594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Picture Placeholder 5">
                <a:extLst>
                  <a:ext uri="{FF2B5EF4-FFF2-40B4-BE49-F238E27FC236}">
                    <a16:creationId xmlns:a16="http://schemas.microsoft.com/office/drawing/2014/main" id="{91001762-F570-4817-8AD6-528F561080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9323976"/>
                  </p:ext>
                </p:extLst>
              </p:nvPr>
            </p:nvGraphicFramePr>
            <p:xfrm>
              <a:off x="473328" y="674955"/>
              <a:ext cx="11358672" cy="17003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Picture Placeholder 5">
                <a:extLst>
                  <a:ext uri="{FF2B5EF4-FFF2-40B4-BE49-F238E27FC236}">
                    <a16:creationId xmlns:a16="http://schemas.microsoft.com/office/drawing/2014/main" id="{91001762-F570-4817-8AD6-528F561080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328" y="674955"/>
                <a:ext cx="11358672" cy="170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Picture Placeholder 6">
                <a:extLst>
                  <a:ext uri="{FF2B5EF4-FFF2-40B4-BE49-F238E27FC236}">
                    <a16:creationId xmlns:a16="http://schemas.microsoft.com/office/drawing/2014/main" id="{C6383DE2-E0F0-4717-9986-7C2EDDED971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5336185"/>
                  </p:ext>
                </p:extLst>
              </p:nvPr>
            </p:nvGraphicFramePr>
            <p:xfrm>
              <a:off x="472966" y="2581113"/>
              <a:ext cx="11358672" cy="17867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" name="Picture Placeholder 6">
                <a:extLst>
                  <a:ext uri="{FF2B5EF4-FFF2-40B4-BE49-F238E27FC236}">
                    <a16:creationId xmlns:a16="http://schemas.microsoft.com/office/drawing/2014/main" id="{C6383DE2-E0F0-4717-9986-7C2EDDED97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966" y="2581113"/>
                <a:ext cx="11358672" cy="1786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Picture Placeholder 6">
                <a:extLst>
                  <a:ext uri="{FF2B5EF4-FFF2-40B4-BE49-F238E27FC236}">
                    <a16:creationId xmlns:a16="http://schemas.microsoft.com/office/drawing/2014/main" id="{F40D19D9-B66D-48EE-B158-653A8F01D8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4613694"/>
                  </p:ext>
                </p:extLst>
              </p:nvPr>
            </p:nvGraphicFramePr>
            <p:xfrm>
              <a:off x="472966" y="4627148"/>
              <a:ext cx="11358672" cy="17867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7" name="Picture Placeholder 6">
                <a:extLst>
                  <a:ext uri="{FF2B5EF4-FFF2-40B4-BE49-F238E27FC236}">
                    <a16:creationId xmlns:a16="http://schemas.microsoft.com/office/drawing/2014/main" id="{F40D19D9-B66D-48EE-B158-653A8F01D8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966" y="4627148"/>
                <a:ext cx="11358672" cy="17867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96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4AF39-2036-4EEE-BF56-DA1BB0C83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DC72-3E5A-4E1F-B228-EA43224DE7F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4BD51A-96C0-4350-B11F-71A9F9D9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10" y="2982711"/>
            <a:ext cx="5023415" cy="1798510"/>
          </a:xfrm>
        </p:spPr>
        <p:txBody>
          <a:bodyPr>
            <a:noAutofit/>
          </a:bodyPr>
          <a:lstStyle/>
          <a:p>
            <a:r>
              <a:rPr lang="en-US" sz="2800" i="1" dirty="0"/>
              <a:t>Visit</a:t>
            </a:r>
            <a:r>
              <a:rPr lang="en-US" sz="2800" dirty="0"/>
              <a:t> amplifychangelearn.org</a:t>
            </a:r>
            <a:br>
              <a:rPr lang="en-US" sz="2800" dirty="0"/>
            </a:br>
            <a:br>
              <a:rPr lang="en-US" sz="2800" dirty="0"/>
            </a:br>
            <a:r>
              <a:rPr lang="en-US" sz="2800" i="1" dirty="0"/>
              <a:t>Read</a:t>
            </a:r>
            <a:r>
              <a:rPr lang="en-US" sz="2800" dirty="0"/>
              <a:t> How To Guides written by grantee partners about their experience of finding alternative income to grants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61D97-F845-E267-AD88-68C8A9F5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0" y="408907"/>
            <a:ext cx="4878998" cy="1349510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AFC1AC7-927D-A117-09BC-5D8C69731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768" y="1970547"/>
            <a:ext cx="4775522" cy="32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38B45-4FD6-4880-A6F5-259AA024B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theme/theme1.xml><?xml version="1.0" encoding="utf-8"?>
<a:theme xmlns:a="http://schemas.openxmlformats.org/drawingml/2006/main" name="AmplifyChange Theme">
  <a:themeElements>
    <a:clrScheme name="ACF repor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CA1C"/>
      </a:accent1>
      <a:accent2>
        <a:srgbClr val="5ABCC5"/>
      </a:accent2>
      <a:accent3>
        <a:srgbClr val="E65400"/>
      </a:accent3>
      <a:accent4>
        <a:srgbClr val="4E7F71"/>
      </a:accent4>
      <a:accent5>
        <a:srgbClr val="454545"/>
      </a:accent5>
      <a:accent6>
        <a:srgbClr val="636363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1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Lato</vt:lpstr>
      <vt:lpstr>Lato Hairline</vt:lpstr>
      <vt:lpstr>AmplifyChange Theme</vt:lpstr>
      <vt:lpstr>Is there an alternative to grant-funding for sexual and reproductive health advocacy? A survey of the income base of AmplifyChange grantees</vt:lpstr>
      <vt:lpstr>PowerPoint Presentation</vt:lpstr>
      <vt:lpstr>PowerPoint Presentation</vt:lpstr>
      <vt:lpstr>Visit amplifychangelearn.org  Read How To Guides written by grantee partners about their experience of finding alternative income to grants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Clarke</dc:creator>
  <cp:lastModifiedBy>Alex le May</cp:lastModifiedBy>
  <cp:revision>547</cp:revision>
  <dcterms:created xsi:type="dcterms:W3CDTF">2015-09-24T19:09:04Z</dcterms:created>
  <dcterms:modified xsi:type="dcterms:W3CDTF">2023-09-27T12:29:38Z</dcterms:modified>
</cp:coreProperties>
</file>